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364" r:id="rId4"/>
    <p:sldId id="326" r:id="rId6"/>
    <p:sldId id="365" r:id="rId7"/>
    <p:sldId id="366" r:id="rId8"/>
    <p:sldId id="367" r:id="rId9"/>
    <p:sldId id="368" r:id="rId10"/>
    <p:sldId id="369" r:id="rId11"/>
    <p:sldId id="370" r:id="rId12"/>
    <p:sldId id="371" r:id="rId13"/>
    <p:sldId id="376" r:id="rId14"/>
    <p:sldId id="372" r:id="rId15"/>
    <p:sldId id="374" r:id="rId16"/>
    <p:sldId id="375" r:id="rId17"/>
    <p:sldId id="258" r:id="rId18"/>
  </p:sldIdLst>
  <p:sldSz cx="9144000" cy="51435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dy" initials="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F81BD"/>
    <a:srgbClr val="187FC2"/>
    <a:srgbClr val="403E4C"/>
    <a:srgbClr val="E46C0A"/>
    <a:srgbClr val="CC3300"/>
    <a:srgbClr val="DCDEE0"/>
    <a:srgbClr val="7E2E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44" autoAdjust="0"/>
    <p:restoredTop sz="94648"/>
  </p:normalViewPr>
  <p:slideViewPr>
    <p:cSldViewPr snapToGrid="0" snapToObjects="1">
      <p:cViewPr varScale="1">
        <p:scale>
          <a:sx n="90" d="100"/>
          <a:sy n="90" d="100"/>
        </p:scale>
        <p:origin x="888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75D06-825F-44D2-9A21-070ED96118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27A70-77CE-4509-926C-172DAA4CD06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27A70-77CE-4509-926C-172DAA4CD0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27A70-77CE-4509-926C-172DAA4CD0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个人照片要求：照片内使用的照片高清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27A70-77CE-4509-926C-172DAA4CD0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请展示个人日常教学照片，并写明备注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要求照片清晰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F0000"/>
                </a:solidFill>
              </a:rPr>
              <a:t>文本框提示内容可删除</a:t>
            </a:r>
            <a:endParaRPr lang="en-US" altLang="zh-CN" sz="1200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27A70-77CE-4509-926C-172DAA4CD0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>
                <a:solidFill>
                  <a:srgbClr val="FF0000"/>
                </a:solidFill>
              </a:rPr>
              <a:t>温馨提示：从事教育以来和学生印象最深的一个故事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27A70-77CE-4509-926C-172DAA4CD0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从事多年教育教学工作，您有哪些心得体会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27A70-77CE-4509-926C-172DAA4CD0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个人所获得的各类等级证书、荣誉展示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27A70-77CE-4509-926C-172DAA4CD0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视频展示环节，本环节包含：</a:t>
            </a:r>
            <a:r>
              <a:rPr lang="en-US" altLang="zh-CN" dirty="0"/>
              <a:t>1</a:t>
            </a:r>
            <a:r>
              <a:rPr lang="zh-CN" altLang="en-US" dirty="0"/>
              <a:t>、个人</a:t>
            </a:r>
            <a:r>
              <a:rPr lang="en-US" altLang="zh-CN" dirty="0"/>
              <a:t>5</a:t>
            </a:r>
            <a:r>
              <a:rPr lang="zh-CN" altLang="en-US" dirty="0"/>
              <a:t>分钟教学视频展示</a:t>
            </a:r>
            <a:r>
              <a:rPr lang="en-US" altLang="zh-CN" dirty="0"/>
              <a:t>+</a:t>
            </a:r>
            <a:r>
              <a:rPr lang="zh-CN" altLang="en-US" dirty="0"/>
              <a:t>个人自我陈述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27A70-77CE-4509-926C-172DAA4CD0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视频要求：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、纯色背景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手机横屏拍摄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无杂音；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、穿带有新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logo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的工服录制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、发型妆容整齐得体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27A70-77CE-4509-926C-172DAA4CD0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视频要求：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、纯色背景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手机横屏拍摄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无杂音 ；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、穿带有新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logo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的工服录制 ；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、发型妆容整齐得体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27A70-77CE-4509-926C-172DAA4CD0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视频要求：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、纯色背景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手机横屏拍摄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无杂音 ；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、穿带有新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logo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的工服录制 ；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、发型妆容整齐得体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27A70-77CE-4509-926C-172DAA4CD0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363B-9B13-2F4D-9544-3CABE43C7A3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2ED52-F2BA-D843-985D-9E2002922E8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363B-9B13-2F4D-9544-3CABE43C7A3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2ED52-F2BA-D843-985D-9E2002922E8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363B-9B13-2F4D-9544-3CABE43C7A3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2ED52-F2BA-D843-985D-9E2002922E8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363B-9B13-2F4D-9544-3CABE43C7A3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2ED52-F2BA-D843-985D-9E2002922E8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363B-9B13-2F4D-9544-3CABE43C7A3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2ED52-F2BA-D843-985D-9E2002922E8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363B-9B13-2F4D-9544-3CABE43C7A3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2ED52-F2BA-D843-985D-9E2002922E8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363B-9B13-2F4D-9544-3CABE43C7A3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2ED52-F2BA-D843-985D-9E2002922E8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363B-9B13-2F4D-9544-3CABE43C7A3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2ED52-F2BA-D843-985D-9E2002922E8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363B-9B13-2F4D-9544-3CABE43C7A3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2ED52-F2BA-D843-985D-9E2002922E8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363B-9B13-2F4D-9544-3CABE43C7A3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2ED52-F2BA-D843-985D-9E2002922E8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363B-9B13-2F4D-9544-3CABE43C7A3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2ED52-F2BA-D843-985D-9E2002922E8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4363B-9B13-2F4D-9544-3CABE43C7A3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2ED52-F2BA-D843-985D-9E2002922E8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0"/>
            <a:ext cx="9141460" cy="5143500"/>
            <a:chOff x="0" y="0"/>
            <a:chExt cx="14396" cy="8100"/>
          </a:xfrm>
        </p:grpSpPr>
        <p:pic>
          <p:nvPicPr>
            <p:cNvPr id="4" name="图片 3" descr="未标题-3-02.jpg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4396" cy="8100"/>
            </a:xfrm>
            <a:prstGeom prst="rect">
              <a:avLst/>
            </a:prstGeom>
          </p:spPr>
        </p:pic>
        <p:pic>
          <p:nvPicPr>
            <p:cNvPr id="5" name="图片 4" descr="未标题-3-05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0" y="1421"/>
              <a:ext cx="3931" cy="1032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542" y="3095"/>
              <a:ext cx="8236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 b="1" spc="-150" dirty="0">
                  <a:ln w="6350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</a:t>
              </a:r>
              <a:r>
                <a:rPr lang="zh-CN" altLang="en-US" sz="4000" b="1" spc="-150" dirty="0">
                  <a:ln w="6350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易贝乐百人名师天团养成计划</a:t>
              </a:r>
              <a:r>
                <a:rPr lang="zh-CN" altLang="en-US" sz="3200" b="1" spc="-150" dirty="0">
                  <a:ln w="6350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（海选）</a:t>
              </a:r>
              <a:endParaRPr lang="zh-CN" altLang="en-US" sz="4000" b="1" spc="-150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65543" y="372141"/>
            <a:ext cx="761291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易贝乐百人名师天团养成</a:t>
            </a:r>
            <a:r>
              <a:rPr lang="zh-CN" altLang="en-US" sz="3600" b="1" dirty="0">
                <a:solidFill>
                  <a:srgbClr val="187FC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计划</a:t>
            </a: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zh-CN" alt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966494" flipH="1">
            <a:off x="259227" y="1624501"/>
            <a:ext cx="3454269" cy="3148578"/>
          </a:xfrm>
          <a:prstGeom prst="rect">
            <a:avLst/>
          </a:prstGeom>
        </p:spPr>
      </p:pic>
      <p:sp>
        <p:nvSpPr>
          <p:cNvPr id="13" name="流程图: 可选过程 12"/>
          <p:cNvSpPr/>
          <p:nvPr/>
        </p:nvSpPr>
        <p:spPr>
          <a:xfrm>
            <a:off x="4199860" y="1605516"/>
            <a:ext cx="4256402" cy="2658140"/>
          </a:xfrm>
          <a:prstGeom prst="flowChartAlternateProcess">
            <a:avLst/>
          </a:prstGeom>
          <a:solidFill>
            <a:srgbClr val="187FC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4526280" y="2080895"/>
            <a:ext cx="360299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</a:rPr>
              <a:t>易贝乐少儿英语将从全国校区（直营</a:t>
            </a:r>
            <a:r>
              <a:rPr lang="en-US" altLang="zh-CN" sz="1400" b="1" dirty="0">
                <a:solidFill>
                  <a:schemeClr val="bg1"/>
                </a:solidFill>
              </a:rPr>
              <a:t>+</a:t>
            </a:r>
            <a:r>
              <a:rPr lang="zh-CN" altLang="en-US" sz="1400" b="1" dirty="0">
                <a:solidFill>
                  <a:schemeClr val="bg1"/>
                </a:solidFill>
              </a:rPr>
              <a:t>加盟）选拔出一批有潜力，有经验的优质教师，作为易贝乐百人名师天团成员，集团引入国内外资深专家，高质量培训营，重点培养，名师天团成员未来将是易贝乐学术引领者</a:t>
            </a:r>
            <a:r>
              <a:rPr lang="en-US" altLang="zh-CN" sz="1400" b="1" dirty="0">
                <a:solidFill>
                  <a:schemeClr val="bg1"/>
                </a:solidFill>
              </a:rPr>
              <a:t>.</a:t>
            </a:r>
            <a:endParaRPr lang="en-US" altLang="zh-CN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dk1"/>
                </a:solidFill>
                <a:prstDash val="solid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90500" y="1793875"/>
            <a:ext cx="865822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 dirty="0">
                <a:solidFill>
                  <a:schemeClr val="bg1"/>
                </a:solidFill>
                <a:latin typeface="Arial Black" panose="020B0A04020102020204" pitchFamily="34" charset="0"/>
                <a:cs typeface="Andalus" panose="02020603050405020304" pitchFamily="18" charset="-78"/>
              </a:rPr>
              <a:t>A Better Y</a:t>
            </a:r>
            <a:r>
              <a:rPr lang="en-US" altLang="zh-CN" sz="3600" b="1" dirty="0">
                <a:solidFill>
                  <a:srgbClr val="00B0F0"/>
                </a:solidFill>
                <a:latin typeface="Arial Black" panose="020B0A04020102020204" pitchFamily="34" charset="0"/>
                <a:cs typeface="Andalus" panose="02020603050405020304" pitchFamily="18" charset="-78"/>
              </a:rPr>
              <a:t>o</a:t>
            </a:r>
            <a:r>
              <a:rPr lang="en-US" altLang="zh-CN" sz="3600" b="1" dirty="0">
                <a:solidFill>
                  <a:schemeClr val="bg1"/>
                </a:solidFill>
                <a:latin typeface="Arial Black" panose="020B0A04020102020204" pitchFamily="34" charset="0"/>
                <a:cs typeface="Andalus" panose="02020603050405020304" pitchFamily="18" charset="-78"/>
              </a:rPr>
              <a:t>u ,A Brig</a:t>
            </a:r>
            <a:r>
              <a:rPr lang="en-US" altLang="zh-CN" sz="3600" b="1" dirty="0">
                <a:solidFill>
                  <a:srgbClr val="0070C0"/>
                </a:solidFill>
                <a:latin typeface="Arial Black" panose="020B0A04020102020204" pitchFamily="34" charset="0"/>
                <a:cs typeface="Andalus" panose="02020603050405020304" pitchFamily="18" charset="-78"/>
              </a:rPr>
              <a:t>h</a:t>
            </a:r>
            <a:r>
              <a:rPr lang="en-US" altLang="zh-CN" sz="3600" b="1" dirty="0">
                <a:solidFill>
                  <a:schemeClr val="bg1"/>
                </a:solidFill>
                <a:latin typeface="Arial Black" panose="020B0A04020102020204" pitchFamily="34" charset="0"/>
                <a:cs typeface="Andalus" panose="02020603050405020304" pitchFamily="18" charset="-78"/>
              </a:rPr>
              <a:t>ter  Future</a:t>
            </a:r>
            <a:endParaRPr lang="en-US" altLang="zh-CN" sz="3600" b="1" dirty="0">
              <a:solidFill>
                <a:schemeClr val="bg1"/>
              </a:solidFill>
              <a:latin typeface="Arial Black" panose="020B0A04020102020204" pitchFamily="34" charset="0"/>
              <a:cs typeface="Andalus" panose="02020603050405020304" pitchFamily="18" charset="-78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易贝乐百人名师天团养成计划 </a:t>
            </a:r>
            <a:endParaRPr lang="zh-CN" altLang="en-US" sz="24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Who </a:t>
            </a:r>
            <a:r>
              <a:rPr lang="en-US" altLang="zh-CN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re Y</a:t>
            </a:r>
            <a:r>
              <a:rPr lang="en-US" altLang="zh-CN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u?</a:t>
            </a:r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1749" y="1435395"/>
            <a:ext cx="3327991" cy="276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Name</a:t>
            </a:r>
            <a:r>
              <a:rPr lang="zh-CN" altLang="en-US" dirty="0">
                <a:latin typeface="Aharoni" panose="02010803020104030203" pitchFamily="2" charset="-79"/>
                <a:cs typeface="Aharoni" panose="02010803020104030203" pitchFamily="2" charset="-79"/>
              </a:rPr>
              <a:t>：</a:t>
            </a:r>
            <a:endParaRPr lang="en-US" altLang="zh-CN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Age</a:t>
            </a:r>
            <a:r>
              <a:rPr lang="zh-CN" altLang="en-US" dirty="0">
                <a:latin typeface="Aharoni" panose="02010803020104030203" pitchFamily="2" charset="-79"/>
                <a:cs typeface="Aharoni" panose="02010803020104030203" pitchFamily="2" charset="-79"/>
              </a:rPr>
              <a:t>：</a:t>
            </a:r>
            <a:endParaRPr lang="en-US" altLang="zh-CN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Aharoni" panose="02010803020104030203" pitchFamily="2" charset="-79"/>
                <a:cs typeface="Aharoni" panose="02010803020104030203" pitchFamily="2" charset="-79"/>
              </a:rPr>
              <a:t>Area</a:t>
            </a:r>
            <a:r>
              <a:rPr lang="zh-CN" altLang="en-US" sz="1400" dirty="0">
                <a:latin typeface="Aharoni" panose="02010803020104030203" pitchFamily="2" charset="-79"/>
                <a:cs typeface="Aharoni" panose="02010803020104030203" pitchFamily="2" charset="-79"/>
              </a:rPr>
              <a:t>（</a:t>
            </a:r>
            <a:r>
              <a:rPr lang="en-US" altLang="zh-CN" sz="1400" dirty="0"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zh-CN" altLang="zh-CN" sz="1400" dirty="0">
                <a:latin typeface="Aharoni" panose="02010803020104030203" pitchFamily="2" charset="-79"/>
                <a:cs typeface="Aharoni" panose="02010803020104030203" pitchFamily="2" charset="-79"/>
              </a:rPr>
              <a:t>组 </a:t>
            </a:r>
            <a:r>
              <a:rPr lang="en-US" altLang="zh-CN" sz="1400" dirty="0">
                <a:latin typeface="Aharoni" panose="02010803020104030203" pitchFamily="2" charset="-79"/>
                <a:cs typeface="Aharoni" panose="02010803020104030203" pitchFamily="2" charset="-79"/>
              </a:rPr>
              <a:t>or B</a:t>
            </a:r>
            <a:r>
              <a:rPr lang="zh-CN" altLang="en-US" sz="1400" dirty="0">
                <a:latin typeface="Aharoni" panose="02010803020104030203" pitchFamily="2" charset="-79"/>
                <a:cs typeface="Aharoni" panose="02010803020104030203" pitchFamily="2" charset="-79"/>
              </a:rPr>
              <a:t>组）</a:t>
            </a:r>
            <a:r>
              <a:rPr lang="zh-CN" altLang="en-US" dirty="0">
                <a:latin typeface="Aharoni" panose="02010803020104030203" pitchFamily="2" charset="-79"/>
                <a:cs typeface="Aharoni" panose="02010803020104030203" pitchFamily="2" charset="-79"/>
              </a:rPr>
              <a:t>：</a:t>
            </a:r>
            <a:endParaRPr lang="en-US" altLang="zh-CN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Campus</a:t>
            </a:r>
            <a:r>
              <a:rPr lang="zh-CN" altLang="en-US" dirty="0">
                <a:latin typeface="Aharoni" panose="02010803020104030203" pitchFamily="2" charset="-79"/>
                <a:cs typeface="Aharoni" panose="02010803020104030203" pitchFamily="2" charset="-79"/>
              </a:rPr>
              <a:t>：</a:t>
            </a:r>
            <a:endParaRPr lang="en-US" altLang="zh-CN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fontAlgn="t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Years of teaching:</a:t>
            </a:r>
            <a:endParaRPr lang="en-US" altLang="zh-CN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altLang="zh-CN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r="54906"/>
          <a:stretch>
            <a:fillRect/>
          </a:stretch>
        </p:blipFill>
        <p:spPr>
          <a:xfrm>
            <a:off x="5590068" y="1462109"/>
            <a:ext cx="1778296" cy="267960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444409" y="1222744"/>
            <a:ext cx="4242391" cy="3296093"/>
          </a:xfrm>
          <a:prstGeom prst="rect">
            <a:avLst/>
          </a:prstGeom>
          <a:solidFill>
            <a:srgbClr val="0070C0">
              <a:alpha val="51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个人照片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39895"/>
            <a:ext cx="8229600" cy="857250"/>
          </a:xfrm>
        </p:spPr>
        <p:txBody>
          <a:bodyPr/>
          <a:lstStyle/>
          <a:p>
            <a:pPr fontAlgn="t"/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 Daily tea</a:t>
            </a:r>
            <a:r>
              <a:rPr lang="en-US" altLang="zh-CN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hing pho</a:t>
            </a:r>
            <a:r>
              <a:rPr lang="en-US" altLang="zh-CN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to</a:t>
            </a: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 display</a:t>
            </a:r>
            <a:endParaRPr lang="en-US" altLang="zh-C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0969" y="1519988"/>
            <a:ext cx="2870791" cy="251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Arial Rounded MT Bold" panose="020F0704030504030204" pitchFamily="34" charset="0"/>
              </a:rPr>
              <a:t>Please </a:t>
            </a:r>
            <a:r>
              <a:rPr lang="en-US" altLang="zh-CN" dirty="0">
                <a:solidFill>
                  <a:schemeClr val="tx1"/>
                </a:solidFill>
                <a:latin typeface="Arial Rounded MT Bold" panose="020F0704030504030204" pitchFamily="34" charset="0"/>
              </a:rPr>
              <a:t>present</a:t>
            </a:r>
            <a:r>
              <a:rPr lang="en-US" altLang="zh-CN" dirty="0">
                <a:latin typeface="Arial Rounded MT Bold" panose="020F0704030504030204" pitchFamily="34" charset="0"/>
              </a:rPr>
              <a:t> your daily teaching photos  here and note</a:t>
            </a:r>
            <a:r>
              <a:rPr lang="en-US" altLang="zh-CN" dirty="0">
                <a:solidFill>
                  <a:schemeClr val="tx1"/>
                </a:solidFill>
                <a:latin typeface="Arial Rounded MT Bold" panose="020F0704030504030204" pitchFamily="34" charset="0"/>
              </a:rPr>
              <a:t> the section of the class</a:t>
            </a:r>
            <a:r>
              <a:rPr lang="en-US" altLang="zh-CN" dirty="0">
                <a:latin typeface="Arial Rounded MT Bold" panose="020F0704030504030204" pitchFamily="34" charset="0"/>
              </a:rPr>
              <a:t>. </a:t>
            </a:r>
            <a:endParaRPr lang="en-US" altLang="zh-CN" dirty="0">
              <a:latin typeface="Arial Rounded MT Bold" panose="020F07040305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/>
              <a:t>请展示个人日常教学照片，并写明备注</a:t>
            </a:r>
            <a:endParaRPr lang="en-US" altLang="zh-CN" sz="1100" dirty="0"/>
          </a:p>
          <a:p>
            <a:pPr>
              <a:lnSpc>
                <a:spcPct val="150000"/>
              </a:lnSpc>
            </a:pPr>
            <a:r>
              <a:rPr lang="zh-CN" altLang="en-US" sz="1100" dirty="0"/>
              <a:t>要求照片清晰</a:t>
            </a:r>
            <a:endParaRPr lang="en-US" altLang="zh-CN" sz="1100" dirty="0"/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FF0000"/>
                </a:solidFill>
              </a:rPr>
              <a:t>文本框内容可删除</a:t>
            </a:r>
            <a:endParaRPr lang="en-US" altLang="zh-CN" sz="1100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78595" y="1520456"/>
            <a:ext cx="4508205" cy="3072809"/>
          </a:xfrm>
          <a:prstGeom prst="rect">
            <a:avLst/>
          </a:prstGeom>
          <a:solidFill>
            <a:srgbClr val="187FC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4000" dirty="0"/>
              <a:t>图片区域</a:t>
            </a:r>
            <a:endParaRPr lang="en-US" altLang="zh-CN" sz="4000" dirty="0"/>
          </a:p>
          <a:p>
            <a:pPr algn="ctr">
              <a:lnSpc>
                <a:spcPct val="150000"/>
              </a:lnSpc>
            </a:pPr>
            <a:r>
              <a:rPr lang="zh-CN" altLang="en-US" sz="1100" dirty="0"/>
              <a:t>可添加多张照片</a:t>
            </a:r>
            <a:endParaRPr lang="en-US" altLang="zh-CN" sz="1100" dirty="0"/>
          </a:p>
          <a:p>
            <a:pPr algn="ctr">
              <a:lnSpc>
                <a:spcPct val="150000"/>
              </a:lnSpc>
            </a:pPr>
            <a:r>
              <a:rPr lang="en-US" altLang="zh-CN" sz="1100" dirty="0"/>
              <a:t>Multiple photos can be added.</a:t>
            </a:r>
            <a:endParaRPr lang="en-US" altLang="zh-CN" sz="1100" dirty="0"/>
          </a:p>
          <a:p>
            <a:pPr algn="ctr"/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0" y="-476250"/>
            <a:ext cx="9144000" cy="60960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dk1"/>
                </a:solidFill>
                <a:prstDash val="solid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-476250"/>
            <a:ext cx="9144000" cy="6096000"/>
          </a:xfrm>
          <a:prstGeom prst="rect">
            <a:avLst/>
          </a:prstGeom>
          <a:solidFill>
            <a:schemeClr val="tx1">
              <a:alpha val="4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91517" y="1018065"/>
            <a:ext cx="2041451" cy="2484031"/>
          </a:xfrm>
        </p:spPr>
        <p:txBody>
          <a:bodyPr>
            <a:noAutofit/>
          </a:bodyPr>
          <a:lstStyle/>
          <a:p>
            <a:pPr algn="l"/>
            <a:r>
              <a:rPr lang="en-US" altLang="zh-CN" sz="2000" b="1" dirty="0">
                <a:solidFill>
                  <a:srgbClr val="00B0F0"/>
                </a:solidFill>
                <a:latin typeface="+mn-lt"/>
                <a:cs typeface="Aharoni" panose="02010803020104030203" pitchFamily="2" charset="-79"/>
              </a:rPr>
              <a:t>On</a:t>
            </a:r>
            <a:r>
              <a:rPr lang="en-US" altLang="zh-CN" sz="2000" b="1" dirty="0">
                <a:solidFill>
                  <a:schemeClr val="bg2"/>
                </a:solidFill>
                <a:latin typeface="+mn-lt"/>
                <a:cs typeface="Aharoni" panose="02010803020104030203" pitchFamily="2" charset="-79"/>
              </a:rPr>
              <a:t>e of the most Memor</a:t>
            </a:r>
            <a:r>
              <a:rPr lang="en-US" altLang="zh-CN" sz="2000" b="1" dirty="0">
                <a:solidFill>
                  <a:srgbClr val="00B0F0"/>
                </a:solidFill>
                <a:latin typeface="+mn-lt"/>
                <a:cs typeface="Aharoni" panose="02010803020104030203" pitchFamily="2" charset="-79"/>
              </a:rPr>
              <a:t>ab</a:t>
            </a:r>
            <a:r>
              <a:rPr lang="en-US" altLang="zh-CN" sz="2000" b="1" dirty="0">
                <a:solidFill>
                  <a:schemeClr val="bg2"/>
                </a:solidFill>
                <a:latin typeface="+mn-lt"/>
                <a:cs typeface="Aharoni" panose="02010803020104030203" pitchFamily="2" charset="-79"/>
              </a:rPr>
              <a:t>le</a:t>
            </a:r>
            <a:r>
              <a:rPr lang="en-US" altLang="zh-CN" sz="1600" b="1" dirty="0">
                <a:solidFill>
                  <a:schemeClr val="bg2"/>
                </a:solidFill>
                <a:latin typeface="+mn-lt"/>
                <a:cs typeface="Aharoni" panose="02010803020104030203" pitchFamily="2" charset="-79"/>
              </a:rPr>
              <a:t> </a:t>
            </a:r>
            <a:r>
              <a:rPr lang="en-US" altLang="zh-CN" sz="2000" b="1" dirty="0">
                <a:solidFill>
                  <a:schemeClr val="bg2"/>
                </a:solidFill>
                <a:latin typeface="+mn-lt"/>
                <a:cs typeface="Aharoni" panose="02010803020104030203" pitchFamily="2" charset="-79"/>
              </a:rPr>
              <a:t>Stor</a:t>
            </a:r>
            <a:r>
              <a:rPr lang="en-US" altLang="zh-CN" sz="2000" b="1" dirty="0">
                <a:solidFill>
                  <a:srgbClr val="00B0F0"/>
                </a:solidFill>
                <a:latin typeface="+mn-lt"/>
                <a:cs typeface="Aharoni" panose="02010803020104030203" pitchFamily="2" charset="-79"/>
              </a:rPr>
              <a:t>i</a:t>
            </a:r>
            <a:r>
              <a:rPr lang="en-US" altLang="zh-CN" sz="2000" b="1" dirty="0">
                <a:solidFill>
                  <a:schemeClr val="bg2"/>
                </a:solidFill>
                <a:latin typeface="+mn-lt"/>
                <a:cs typeface="Aharoni" panose="02010803020104030203" pitchFamily="2" charset="-79"/>
              </a:rPr>
              <a:t>es in Education</a:t>
            </a:r>
            <a:br>
              <a:rPr lang="en-US" altLang="zh-CN" sz="2000" b="1" dirty="0">
                <a:solidFill>
                  <a:schemeClr val="bg2"/>
                </a:solidFill>
                <a:latin typeface="+mn-lt"/>
                <a:cs typeface="Aharoni" panose="02010803020104030203" pitchFamily="2" charset="-79"/>
              </a:rPr>
            </a:br>
            <a:r>
              <a:rPr lang="en-US" altLang="zh-CN" sz="2000" b="1" dirty="0">
                <a:solidFill>
                  <a:schemeClr val="bg2"/>
                </a:solidFill>
                <a:latin typeface="+mn-lt"/>
                <a:cs typeface="Aharoni" panose="02010803020104030203" pitchFamily="2" charset="-79"/>
              </a:rPr>
              <a:t>is ......</a:t>
            </a:r>
            <a:endParaRPr lang="en-US" altLang="zh-CN" sz="2000" b="1" dirty="0">
              <a:solidFill>
                <a:schemeClr val="bg2"/>
              </a:solidFill>
              <a:latin typeface="+mn-lt"/>
              <a:cs typeface="Aharoni" panose="02010803020104030203" pitchFamily="2" charset="-79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Y</a:t>
            </a:r>
            <a:r>
              <a:rPr lang="en-US" altLang="zh-CN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ur </a:t>
            </a:r>
            <a:r>
              <a:rPr lang="en-US" altLang="zh-CN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itle </a:t>
            </a:r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7065" y="1598702"/>
            <a:ext cx="7729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Please write down your story here.……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29979" y="1340072"/>
            <a:ext cx="7884042" cy="31362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0" y="-481013"/>
            <a:ext cx="9144000" cy="6105526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dk1"/>
                </a:solidFill>
                <a:prstDash val="solid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br>
              <a:rPr lang="en-US" altLang="zh-CN" dirty="0"/>
            </a:br>
            <a:endParaRPr lang="en-US" altLang="zh-CN" dirty="0"/>
          </a:p>
        </p:txBody>
      </p:sp>
      <p:sp>
        <p:nvSpPr>
          <p:cNvPr id="4" name="矩形 3"/>
          <p:cNvSpPr/>
          <p:nvPr/>
        </p:nvSpPr>
        <p:spPr>
          <a:xfrm>
            <a:off x="0" y="-481013"/>
            <a:ext cx="9144000" cy="5946149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4102" y="39983"/>
            <a:ext cx="6889898" cy="2900582"/>
          </a:xfrm>
        </p:spPr>
        <p:txBody>
          <a:bodyPr>
            <a:no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Exp</a:t>
            </a:r>
            <a:r>
              <a:rPr lang="en-US" altLang="zh-CN" sz="3200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n-US" altLang="zh-CN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rience</a:t>
            </a:r>
            <a:br>
              <a:rPr lang="en-US" altLang="zh-CN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zh-CN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in </a:t>
            </a:r>
            <a:r>
              <a:rPr lang="en-US" altLang="zh-CN" sz="3200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n-US" altLang="zh-CN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ducation</a:t>
            </a:r>
            <a:endParaRPr lang="zh-CN" altLang="en-US" sz="24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Your T</a:t>
            </a:r>
            <a:r>
              <a:rPr lang="en-US" altLang="zh-CN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tle </a:t>
            </a:r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9979" y="1340072"/>
            <a:ext cx="7884042" cy="31362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76176" y="1602254"/>
            <a:ext cx="4572000" cy="6451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/>
              <a:t>Please write down your answers here.</a:t>
            </a:r>
            <a:endParaRPr lang="en-US" altLang="zh-CN" dirty="0"/>
          </a:p>
          <a:p>
            <a:r>
              <a:rPr lang="en-US" altLang="zh-CN" dirty="0"/>
              <a:t>……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4158" y="1168474"/>
            <a:ext cx="7995684" cy="3327991"/>
          </a:xfrm>
          <a:prstGeom prst="rect">
            <a:avLst/>
          </a:prstGeom>
          <a:solidFill>
            <a:srgbClr val="187FC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Aharoni" panose="02010803020104030203" pitchFamily="2" charset="-79"/>
                <a:cs typeface="Aharoni" panose="02010803020104030203" pitchFamily="2" charset="-79"/>
              </a:rPr>
              <a:t>Hon</a:t>
            </a:r>
            <a:r>
              <a:rPr lang="en-US" altLang="zh-CN" dirty="0" err="1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US" altLang="zh-CN" dirty="0" err="1">
                <a:latin typeface="Aharoni" panose="02010803020104030203" pitchFamily="2" charset="-79"/>
                <a:cs typeface="Aharoni" panose="02010803020104030203" pitchFamily="2" charset="-79"/>
              </a:rPr>
              <a:t>rs</a:t>
            </a: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 Sh</a:t>
            </a:r>
            <a:r>
              <a:rPr lang="en-US" altLang="zh-CN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w</a:t>
            </a:r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5068" y="1437566"/>
            <a:ext cx="435934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</a:rPr>
              <a:t>Here, you can show your certificates and honors with pictures and titles.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spect="1"/>
          </p:cNvSpPr>
          <p:nvPr/>
        </p:nvSpPr>
        <p:spPr>
          <a:xfrm>
            <a:off x="-8475" y="0"/>
            <a:ext cx="9152475" cy="51435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dk1"/>
                </a:solidFill>
                <a:prstDash val="solid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72809" y="933004"/>
            <a:ext cx="3763925" cy="2484031"/>
          </a:xfrm>
        </p:spPr>
        <p:txBody>
          <a:bodyPr>
            <a:noAutofit/>
          </a:bodyPr>
          <a:lstStyle/>
          <a:p>
            <a:r>
              <a:rPr lang="en-US" altLang="zh-CN" sz="3200" b="1" dirty="0">
                <a:solidFill>
                  <a:schemeClr val="bg2"/>
                </a:solidFill>
                <a:latin typeface="+mn-lt"/>
                <a:cs typeface="Aharoni" panose="02010803020104030203" pitchFamily="2" charset="-79"/>
              </a:rPr>
              <a:t>Vi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d</a:t>
            </a:r>
            <a:r>
              <a:rPr lang="en-US" altLang="zh-CN" sz="3200" b="1" dirty="0">
                <a:solidFill>
                  <a:schemeClr val="bg2"/>
                </a:solidFill>
                <a:latin typeface="+mn-lt"/>
                <a:cs typeface="Aharoni" panose="02010803020104030203" pitchFamily="2" charset="-79"/>
              </a:rPr>
              <a:t>eo Dis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p</a:t>
            </a:r>
            <a:r>
              <a:rPr lang="en-US" altLang="zh-CN" sz="3200" b="1" dirty="0">
                <a:solidFill>
                  <a:schemeClr val="bg2"/>
                </a:solidFill>
                <a:latin typeface="+mn-lt"/>
                <a:cs typeface="Aharoni" panose="02010803020104030203" pitchFamily="2" charset="-79"/>
              </a:rPr>
              <a:t>lay</a:t>
            </a:r>
            <a:endParaRPr lang="zh-CN" altLang="en-US" sz="3200" b="1" dirty="0">
              <a:solidFill>
                <a:schemeClr val="bg2"/>
              </a:solidFill>
              <a:latin typeface="+mn-lt"/>
              <a:cs typeface="Aharoni" panose="02010803020104030203" pitchFamily="2" charset="-79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V</a:t>
            </a:r>
            <a:r>
              <a:rPr lang="en-US" altLang="zh-CN" dirty="0">
                <a:solidFill>
                  <a:srgbClr val="4F81B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deo Dis</a:t>
            </a:r>
            <a:r>
              <a:rPr lang="en-US" altLang="zh-CN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</a:t>
            </a: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lay </a:t>
            </a:r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1842" y="1459717"/>
            <a:ext cx="3817089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187FC2"/>
                </a:solidFill>
              </a:rPr>
              <a:t>Show Yourself </a:t>
            </a:r>
            <a:endParaRPr lang="en-US" altLang="zh-CN" sz="1400" b="1" dirty="0">
              <a:solidFill>
                <a:srgbClr val="187FC2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7232" y="1460124"/>
            <a:ext cx="3926374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Maybe:</a:t>
            </a:r>
            <a:endParaRPr lang="en-US" altLang="zh-CN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/>
                </a:solidFill>
              </a:rPr>
              <a:t>You were a white-collar worker...</a:t>
            </a:r>
            <a:endParaRPr lang="en-US" altLang="zh-CN" sz="1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/>
                </a:solidFill>
              </a:rPr>
              <a:t>You joined Eblocks Education at the time when you were feeling confused about lifelong plan.....</a:t>
            </a:r>
            <a:endParaRPr lang="en-US" altLang="zh-CN" sz="1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/>
                </a:solidFill>
              </a:rPr>
              <a:t>You don't like smiling...</a:t>
            </a:r>
            <a:endParaRPr lang="en-US" altLang="zh-CN" sz="1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/>
                </a:solidFill>
              </a:rPr>
              <a:t>You were dreaming to be a designer.……</a:t>
            </a:r>
            <a:endParaRPr lang="en-US" altLang="zh-CN" sz="1400" b="1" dirty="0">
              <a:solidFill>
                <a:schemeClr val="tx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570630" y="1862839"/>
            <a:ext cx="3926374" cy="2146106"/>
            <a:chOff x="4316819" y="1455863"/>
            <a:chExt cx="4178596" cy="214610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316819" y="1455863"/>
              <a:ext cx="4178596" cy="2146106"/>
            </a:xfrm>
            <a:prstGeom prst="rect">
              <a:avLst/>
            </a:prstGeom>
            <a:ln w="57150"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10" name="等腰三角形 9"/>
            <p:cNvSpPr/>
            <p:nvPr/>
          </p:nvSpPr>
          <p:spPr>
            <a:xfrm rot="5400000">
              <a:off x="6156317" y="2326760"/>
              <a:ext cx="503215" cy="378937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793914" y="2137144"/>
            <a:ext cx="120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视频示意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50520" y="492125"/>
            <a:ext cx="8899525" cy="857250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 No.1 </a:t>
            </a: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show a video about </a:t>
            </a:r>
            <a:b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your da</a:t>
            </a:r>
            <a:r>
              <a:rPr lang="en-US" altLang="zh-CN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il</a:t>
            </a:r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y life </a:t>
            </a:r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522720" y="2689860"/>
            <a:ext cx="2416175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400" dirty="0">
                <a:sym typeface="+mn-ea"/>
              </a:rPr>
              <a:t>Your video must be within 5 mins.</a:t>
            </a:r>
            <a:endParaRPr lang="en-US" altLang="zh-CN" sz="1400" dirty="0"/>
          </a:p>
          <a:p>
            <a:pPr algn="l">
              <a:lnSpc>
                <a:spcPct val="150000"/>
              </a:lnSpc>
            </a:pPr>
            <a:r>
              <a:rPr lang="en-US" altLang="zh-CN" sz="1400" dirty="0">
                <a:sym typeface="+mn-ea"/>
              </a:rPr>
              <a:t>Use Horizontal screen shooting in front of a white wall with no noise.</a:t>
            </a:r>
            <a:endParaRPr lang="zh-CN" altLang="en-US" sz="1400" dirty="0"/>
          </a:p>
        </p:txBody>
      </p:sp>
      <p:sp>
        <p:nvSpPr>
          <p:cNvPr id="7" name="文本框 6"/>
          <p:cNvSpPr txBox="1"/>
          <p:nvPr/>
        </p:nvSpPr>
        <p:spPr>
          <a:xfrm>
            <a:off x="350520" y="1868805"/>
            <a:ext cx="609155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/>
              <a:t>What's your name?</a:t>
            </a:r>
            <a:endParaRPr lang="zh-CN" altLang="en-US" sz="1600"/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/>
              <a:t>How many years have you been a teacher in E-Blocks?</a:t>
            </a:r>
            <a:endParaRPr lang="zh-CN" altLang="en-US" sz="1600"/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/>
              <a:t>What's your dream?</a:t>
            </a:r>
            <a:endParaRPr lang="zh-CN" altLang="en-US" sz="1600"/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600"/>
              <a:t>Why do you want to join E-blocks? </a:t>
            </a:r>
            <a:endParaRPr sz="1600"/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600"/>
              <a:t>What did you gain as a teacher in E-blocks these years?</a:t>
            </a:r>
            <a:endParaRPr sz="1600"/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600"/>
              <a:t>What did you gain as a teacher in E-blocks these years?</a:t>
            </a:r>
            <a:endParaRPr sz="1600"/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sz="1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474345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latin typeface="Aharoni" panose="02010803020104030203" pitchFamily="2" charset="-79"/>
                <a:cs typeface="Aharoni" panose="02010803020104030203" pitchFamily="2" charset="-79"/>
              </a:rPr>
              <a:t>No.2 show a video about your teaching practice </a:t>
            </a:r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1315" y="1537335"/>
            <a:ext cx="386778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Your video must be within 5 mins.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>
                <a:sym typeface="+mn-ea"/>
              </a:rPr>
              <a:t>Use Horizontal screen shooting in front of a white wall with no noise.</a:t>
            </a:r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4876165" y="1621790"/>
            <a:ext cx="3774440" cy="2895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7930" y="1751330"/>
            <a:ext cx="3470275" cy="2637155"/>
          </a:xfrm>
          <a:prstGeom prst="rect">
            <a:avLst/>
          </a:prstGeom>
          <a:ln w="76200">
            <a:solidFill>
              <a:schemeClr val="tx1">
                <a:lumMod val="75000"/>
                <a:lumOff val="25000"/>
                <a:alpha val="0"/>
              </a:schemeClr>
            </a:solidFill>
          </a:ln>
        </p:spPr>
      </p:pic>
      <p:sp>
        <p:nvSpPr>
          <p:cNvPr id="6" name="直角三角形 5"/>
          <p:cNvSpPr/>
          <p:nvPr/>
        </p:nvSpPr>
        <p:spPr>
          <a:xfrm rot="13500000">
            <a:off x="6532880" y="2760980"/>
            <a:ext cx="328930" cy="338455"/>
          </a:xfrm>
          <a:prstGeom prst="rt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3-05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746" y="616590"/>
            <a:ext cx="2496312" cy="65532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540" y="0"/>
            <a:ext cx="9141460" cy="5143500"/>
            <a:chOff x="4" y="0"/>
            <a:chExt cx="14396" cy="8100"/>
          </a:xfrm>
        </p:grpSpPr>
        <p:pic>
          <p:nvPicPr>
            <p:cNvPr id="4" name="图片 3" descr="未标题-3-04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" y="0"/>
              <a:ext cx="14396" cy="810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5392" y="3393"/>
              <a:ext cx="4233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THANKS</a:t>
              </a:r>
              <a:endParaRPr kumimoji="1"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1459</Words>
  <Application>WPS 演示</Application>
  <PresentationFormat>全屏显示(16:9)</PresentationFormat>
  <Paragraphs>86</Paragraphs>
  <Slides>15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Arial</vt:lpstr>
      <vt:lpstr>微软雅黑</vt:lpstr>
      <vt:lpstr>Andalus</vt:lpstr>
      <vt:lpstr>Arial Black</vt:lpstr>
      <vt:lpstr>Aharoni</vt:lpstr>
      <vt:lpstr>Arial Rounded MT Bold</vt:lpstr>
      <vt:lpstr>Arial Unicode MS</vt:lpstr>
      <vt:lpstr>等线</vt:lpstr>
      <vt:lpstr>Office 主题</vt:lpstr>
      <vt:lpstr>PowerPoint 演示文稿</vt:lpstr>
      <vt:lpstr>PowerPoint 演示文稿</vt:lpstr>
      <vt:lpstr>PowerPoint 演示文稿</vt:lpstr>
      <vt:lpstr>Who Are You?</vt:lpstr>
      <vt:lpstr> Daily teaching photo display</vt:lpstr>
      <vt:lpstr>One of the most Memorable Stories in Education is ......</vt:lpstr>
      <vt:lpstr>Your Title </vt:lpstr>
      <vt:lpstr> Experience  in Education</vt:lpstr>
      <vt:lpstr>Your Title </vt:lpstr>
      <vt:lpstr>Honors Show</vt:lpstr>
      <vt:lpstr>Video Display</vt:lpstr>
      <vt:lpstr>Video Display </vt:lpstr>
      <vt:lpstr> show a video about your daily life </vt:lpstr>
      <vt:lpstr> show a video about your teaching practice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lx c</dc:creator>
  <cp:lastModifiedBy>Judy</cp:lastModifiedBy>
  <cp:revision>585</cp:revision>
  <dcterms:created xsi:type="dcterms:W3CDTF">2018-06-01T07:53:00Z</dcterms:created>
  <dcterms:modified xsi:type="dcterms:W3CDTF">2018-12-03T08:26:18Z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2052-10.1.0.7671</vt:lpwstr>
  </property>
</Properties>
</file>